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Amatic SC" panose="020B0604020202020204" charset="-79"/>
      <p:regular r:id="rId28"/>
      <p:bold r:id="rId29"/>
    </p:embeddedFont>
    <p:embeddedFont>
      <p:font typeface="Inconsolata" panose="020B0604020202020204" charset="0"/>
      <p:regular r:id="rId30"/>
      <p:bold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  <p:embeddedFont>
      <p:font typeface="Roboto Light" panose="020B0604020202020204" charset="0"/>
      <p:regular r:id="rId36"/>
      <p:bold r:id="rId37"/>
      <p:italic r:id="rId38"/>
      <p:boldItalic r:id="rId39"/>
    </p:embeddedFont>
    <p:embeddedFont>
      <p:font typeface="Roboto Medium" panose="020B0604020202020204" charset="0"/>
      <p:regular r:id="rId40"/>
      <p:bold r:id="rId41"/>
      <p:italic r:id="rId42"/>
      <p:boldItalic r:id="rId43"/>
    </p:embeddedFont>
    <p:embeddedFont>
      <p:font typeface="Roboto Thin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DE5D77-E061-4B74-991A-0A6622415071}">
  <a:tblStyle styleId="{9EDE5D77-E061-4B74-991A-0A66224150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299" autoAdjust="0"/>
  </p:normalViewPr>
  <p:slideViewPr>
    <p:cSldViewPr snapToGrid="0">
      <p:cViewPr varScale="1">
        <p:scale>
          <a:sx n="188" d="100"/>
          <a:sy n="188" d="100"/>
        </p:scale>
        <p:origin x="132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4831362597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4831362597_2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50c08e3730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50c08e3730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Painting = pixel by pixel determining what to draw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change something small but have to re-do everything every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DOM is often a performance bottleneck, a virtual DOM minimizes the affected tree of DOM to update using a custom diff algorithm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50c08e3730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50c08e3730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50c08e3730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50c08e3730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shutterstock_91508951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50c08e3730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50c08e3730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50c08e3730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50c08e3730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50c08e3730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50c08e3730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5add6a090d_0_2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5add6a090d_0_2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50c08e3730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50c08e3730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5add6a090d_0_4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5add6a090d_0_4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50c08e3730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50c08e3730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5add6a09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5add6a09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Second is </a:t>
            </a:r>
            <a:r>
              <a:rPr lang="en-US" dirty="0" err="1"/>
              <a:t>npm</a:t>
            </a:r>
            <a:r>
              <a:rPr lang="en-US" dirty="0"/>
              <a:t> downloads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 Tableau we switched from Angular to React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50c08e3730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50c08e3730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50c08e3730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50c08e3730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shutterstock_91508951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50c08e3730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50c08e3730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shutterstock_1207258801.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50c08e3730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50c08e3730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50c08e3730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50c08e3730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573e50ee74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573e50ee74_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5add6a090d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5add6a090d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Vue borrows a lot of the concepts – specifically virtual DOM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50c08e3730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50c08e3730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50c08e373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50c08e373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50c08e3730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50c08e3730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0c08e3730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0c08e3730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0c08e3730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0c08e3730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0c08e3730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0c08e3730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React deterministically renders a UI based on state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8" name="Google Shape;1018;p52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9" name="Google Shape;1019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0" name="Google Shape;1020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1" name="Google Shape;1021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52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6" name="Google Shape;1026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7" name="Google Shape;1027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53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53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34" name="Google Shape;1034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8" name="Google Shape;1038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pack.js.or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pack.js.org/loaders/babel-loader/#roo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19.1</a:t>
            </a:r>
            <a:endParaRPr/>
          </a:p>
        </p:txBody>
      </p:sp>
      <p:sp>
        <p:nvSpPr>
          <p:cNvPr id="1044" name="Google Shape;1044;p56"/>
          <p:cNvSpPr txBox="1">
            <a:spLocks noGrp="1"/>
          </p:cNvSpPr>
          <p:nvPr>
            <p:ph type="title" idx="2"/>
          </p:nvPr>
        </p:nvSpPr>
        <p:spPr>
          <a:xfrm>
            <a:off x="274350" y="1566875"/>
            <a:ext cx="8595300" cy="14337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React, </a:t>
            </a:r>
            <a:br>
              <a:rPr lang="en"/>
            </a:br>
            <a:r>
              <a:rPr lang="en"/>
              <a:t>Components, and JSX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5"/>
          <p:cNvSpPr txBox="1"/>
          <p:nvPr/>
        </p:nvSpPr>
        <p:spPr>
          <a:xfrm>
            <a:off x="1787475" y="1765525"/>
            <a:ext cx="1910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Data-Driven Events</a:t>
            </a:r>
            <a:endParaRPr b="1"/>
          </a:p>
        </p:txBody>
      </p:sp>
      <p:sp>
        <p:nvSpPr>
          <p:cNvPr id="1132" name="Google Shape;1132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 Data Changes: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Option #1 jQuery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3" name="Google Shape;1133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00"/>
                </a:highlight>
              </a:rPr>
              <a:t>JavaScript is FAST,</a:t>
            </a:r>
            <a:r>
              <a:rPr lang="en"/>
              <a:t> but whenever we update the DOM, the browser needs to recalculate the CSS, update the layout, and repaint the web page. This can be a slow process.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35" name="Google Shape;1135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36" name="Google Shape;1136;p65"/>
          <p:cNvGraphicFramePr/>
          <p:nvPr/>
        </p:nvGraphicFramePr>
        <p:xfrm>
          <a:off x="688450" y="2129125"/>
          <a:ext cx="7045200" cy="2599500"/>
        </p:xfrm>
        <a:graphic>
          <a:graphicData uri="http://schemas.openxmlformats.org/drawingml/2006/table">
            <a:tbl>
              <a:tblPr>
                <a:noFill/>
                <a:tableStyleId>{9EDE5D77-E061-4B74-991A-0A6622415071}</a:tableStyleId>
              </a:tblPr>
              <a:tblGrid>
                <a:gridCol w="176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1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Article Comments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Signed On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Weather Forecast 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Newsfeed Articles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Messages Sent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37" name="Google Shape;1137;p65"/>
          <p:cNvSpPr txBox="1"/>
          <p:nvPr/>
        </p:nvSpPr>
        <p:spPr>
          <a:xfrm>
            <a:off x="5980500" y="1765525"/>
            <a:ext cx="18039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DOM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66"/>
          <p:cNvSpPr txBox="1"/>
          <p:nvPr/>
        </p:nvSpPr>
        <p:spPr>
          <a:xfrm>
            <a:off x="1787475" y="1765525"/>
            <a:ext cx="18864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Data-Driven Events</a:t>
            </a:r>
            <a:endParaRPr b="1"/>
          </a:p>
        </p:txBody>
      </p:sp>
      <p:sp>
        <p:nvSpPr>
          <p:cNvPr id="1143" name="Google Shape;1143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 Data Changes: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Option #2 React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4" name="Google Shape;1144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8798100" cy="640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React’s Virtual DOM serves as an intermediary and avoids unnecessary trips to the DOM.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46" name="Google Shape;1146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47" name="Google Shape;1147;p66"/>
          <p:cNvGraphicFramePr/>
          <p:nvPr/>
        </p:nvGraphicFramePr>
        <p:xfrm>
          <a:off x="688450" y="2129125"/>
          <a:ext cx="7045200" cy="2599500"/>
        </p:xfrm>
        <a:graphic>
          <a:graphicData uri="http://schemas.openxmlformats.org/drawingml/2006/table">
            <a:tbl>
              <a:tblPr>
                <a:noFill/>
                <a:tableStyleId>{9EDE5D77-E061-4B74-991A-0A6622415071}</a:tableStyleId>
              </a:tblPr>
              <a:tblGrid>
                <a:gridCol w="176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3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4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1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Article Comments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Signed On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Weather Forecast 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Newsfeed Articles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Messages Sent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48" name="Google Shape;1148;p66"/>
          <p:cNvSpPr txBox="1"/>
          <p:nvPr/>
        </p:nvSpPr>
        <p:spPr>
          <a:xfrm>
            <a:off x="5980500" y="1765525"/>
            <a:ext cx="18039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DOM</a:t>
            </a:r>
            <a:endParaRPr b="1"/>
          </a:p>
        </p:txBody>
      </p:sp>
      <p:cxnSp>
        <p:nvCxnSpPr>
          <p:cNvPr id="1149" name="Google Shape;1149;p66"/>
          <p:cNvCxnSpPr/>
          <p:nvPr/>
        </p:nvCxnSpPr>
        <p:spPr>
          <a:xfrm>
            <a:off x="4796525" y="3428875"/>
            <a:ext cx="1714500" cy="0"/>
          </a:xfrm>
          <a:prstGeom prst="straightConnector1">
            <a:avLst/>
          </a:prstGeom>
          <a:noFill/>
          <a:ln w="38100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0" name="Google Shape;1150;p66"/>
          <p:cNvCxnSpPr/>
          <p:nvPr/>
        </p:nvCxnSpPr>
        <p:spPr>
          <a:xfrm rot="2339415">
            <a:off x="2855871" y="2871294"/>
            <a:ext cx="1714114" cy="0"/>
          </a:xfrm>
          <a:prstGeom prst="straightConnector1">
            <a:avLst/>
          </a:prstGeom>
          <a:noFill/>
          <a:ln w="38100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1" name="Google Shape;1151;p66"/>
          <p:cNvCxnSpPr/>
          <p:nvPr/>
        </p:nvCxnSpPr>
        <p:spPr>
          <a:xfrm rot="8460585">
            <a:off x="2855871" y="3968119"/>
            <a:ext cx="1714114" cy="0"/>
          </a:xfrm>
          <a:prstGeom prst="straightConnector1">
            <a:avLst/>
          </a:prstGeom>
          <a:noFill/>
          <a:ln w="38100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2" name="Google Shape;1152;p66"/>
          <p:cNvCxnSpPr/>
          <p:nvPr/>
        </p:nvCxnSpPr>
        <p:spPr>
          <a:xfrm rot="9479738">
            <a:off x="2984326" y="3627623"/>
            <a:ext cx="1714276" cy="0"/>
          </a:xfrm>
          <a:prstGeom prst="straightConnector1">
            <a:avLst/>
          </a:prstGeom>
          <a:noFill/>
          <a:ln w="38100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3" name="Google Shape;1153;p66"/>
          <p:cNvCxnSpPr/>
          <p:nvPr/>
        </p:nvCxnSpPr>
        <p:spPr>
          <a:xfrm rot="-9479738">
            <a:off x="2984326" y="3230123"/>
            <a:ext cx="1714276" cy="0"/>
          </a:xfrm>
          <a:prstGeom prst="straightConnector1">
            <a:avLst/>
          </a:prstGeom>
          <a:noFill/>
          <a:ln w="38100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4" name="Google Shape;1154;p66"/>
          <p:cNvCxnSpPr/>
          <p:nvPr/>
        </p:nvCxnSpPr>
        <p:spPr>
          <a:xfrm>
            <a:off x="3039850" y="3410550"/>
            <a:ext cx="1714500" cy="0"/>
          </a:xfrm>
          <a:prstGeom prst="straightConnector1">
            <a:avLst/>
          </a:prstGeom>
          <a:noFill/>
          <a:ln w="38100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5" name="Google Shape;1155;p66"/>
          <p:cNvSpPr txBox="1"/>
          <p:nvPr/>
        </p:nvSpPr>
        <p:spPr>
          <a:xfrm>
            <a:off x="3537325" y="2536000"/>
            <a:ext cx="18039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Virtual DOM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DOM</a:t>
            </a:r>
            <a:endParaRPr/>
          </a:p>
        </p:txBody>
      </p:sp>
      <p:sp>
        <p:nvSpPr>
          <p:cNvPr id="1162" name="Google Shape;1162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163" name="Google Shape;1163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67"/>
          <p:cNvSpPr txBox="1"/>
          <p:nvPr/>
        </p:nvSpPr>
        <p:spPr>
          <a:xfrm>
            <a:off x="2503775" y="746450"/>
            <a:ext cx="30363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What?</a:t>
            </a:r>
            <a:endParaRPr sz="48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</p:txBody>
      </p:sp>
      <p:cxnSp>
        <p:nvCxnSpPr>
          <p:cNvPr id="1165" name="Google Shape;1165;p67"/>
          <p:cNvCxnSpPr/>
          <p:nvPr/>
        </p:nvCxnSpPr>
        <p:spPr>
          <a:xfrm>
            <a:off x="274375" y="640080"/>
            <a:ext cx="46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8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172" name="Google Shape;1172;p68"/>
          <p:cNvSpPr txBox="1">
            <a:spLocks noGrp="1"/>
          </p:cNvSpPr>
          <p:nvPr>
            <p:ph type="subTitle" idx="1"/>
          </p:nvPr>
        </p:nvSpPr>
        <p:spPr>
          <a:xfrm>
            <a:off x="-2050" y="689150"/>
            <a:ext cx="3403500" cy="14763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Virtual DOM is a JavaScript object that models the real DOM.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74" name="Google Shape;1174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68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6" name="Google Shape;1176;p68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7" name="Google Shape;1177;p68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8" name="Google Shape;1178;p68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68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68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1" name="Google Shape;1181;p68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182" name="Google Shape;1182;p68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3" name="Google Shape;1183;p68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68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5" name="Google Shape;1185;p68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6" name="Google Shape;1186;p68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7" name="Google Shape;1187;p68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8" name="Google Shape;1188;p68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9" name="Google Shape;1189;p68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0" name="Google Shape;1190;p68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68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8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93" name="Google Shape;1193;p68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194" name="Google Shape;1194;p68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5" name="Google Shape;1195;p68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96" name="Google Shape;1196;p68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7" name="Google Shape;1197;p68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98" name="Google Shape;1198;p68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9" name="Google Shape;1199;p68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0" name="Google Shape;1200;p68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1" name="Google Shape;1201;p68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68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68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4" name="Google Shape;1204;p68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205" name="Google Shape;1205;p68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6" name="Google Shape;1206;p68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68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8" name="Google Shape;1208;p68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9" name="Google Shape;1209;p68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0" name="Google Shape;1210;p68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1" name="Google Shape;1211;p68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2" name="Google Shape;1212;p68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3" name="Google Shape;1213;p68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4" name="Google Shape;1214;p68"/>
          <p:cNvCxnSpPr/>
          <p:nvPr/>
        </p:nvCxnSpPr>
        <p:spPr>
          <a:xfrm rot="10800000" flipH="1">
            <a:off x="5571250" y="2910650"/>
            <a:ext cx="899400" cy="5220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5" name="Google Shape;1215;p68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6" name="Google Shape;1216;p68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7" name="Google Shape;1217;p68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223" name="Google Shape;1223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733200" cy="18639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Whenever some part of the application’s state changes, the Virtual DOM receives the UI updates first. </a:t>
            </a:r>
            <a:endParaRPr/>
          </a:p>
        </p:txBody>
      </p:sp>
      <p:sp>
        <p:nvSpPr>
          <p:cNvPr id="1224" name="Google Shape;1224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225" name="Google Shape;1225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69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69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8" name="Google Shape;1228;p69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29" name="Google Shape;1229;p69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0" name="Google Shape;1230;p69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69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69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3" name="Google Shape;1233;p69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234" name="Google Shape;1234;p69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5" name="Google Shape;1235;p69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69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7" name="Google Shape;1237;p69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8" name="Google Shape;1238;p69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9" name="Google Shape;1239;p69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0" name="Google Shape;1240;p69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41" name="Google Shape;1241;p69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2" name="Google Shape;1242;p69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69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69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5" name="Google Shape;1245;p69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246" name="Google Shape;1246;p69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7" name="Google Shape;1247;p69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8" name="Google Shape;1248;p69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9" name="Google Shape;1249;p69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0" name="Google Shape;1250;p69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1" name="Google Shape;1251;p69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2" name="Google Shape;1252;p69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3" name="Google Shape;1253;p69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69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69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6" name="Google Shape;1256;p69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257" name="Google Shape;1257;p69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8" name="Google Shape;1258;p69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69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0" name="Google Shape;1260;p69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1" name="Google Shape;1261;p69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2" name="Google Shape;1262;p69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3" name="Google Shape;1263;p69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4" name="Google Shape;1264;p69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5" name="Google Shape;1265;p69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6" name="Google Shape;1266;p69"/>
          <p:cNvCxnSpPr/>
          <p:nvPr/>
        </p:nvCxnSpPr>
        <p:spPr>
          <a:xfrm rot="10800000" flipH="1">
            <a:off x="5571250" y="2910650"/>
            <a:ext cx="899400" cy="5220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7" name="Google Shape;1267;p69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8" name="Google Shape;1268;p69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9" name="Google Shape;1269;p69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0" name="Google Shape;1270;p69"/>
          <p:cNvSpPr/>
          <p:nvPr/>
        </p:nvSpPr>
        <p:spPr>
          <a:xfrm>
            <a:off x="2863289" y="3968889"/>
            <a:ext cx="1284600" cy="256800"/>
          </a:xfrm>
          <a:prstGeom prst="homePlate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276" name="Google Shape;1276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858000" cy="1297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the Virtual DOM is compared to the real DOM.</a:t>
            </a:r>
            <a:endParaRPr/>
          </a:p>
        </p:txBody>
      </p:sp>
      <p:sp>
        <p:nvSpPr>
          <p:cNvPr id="1277" name="Google Shape;1277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278" name="Google Shape;1278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70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70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1" name="Google Shape;1281;p70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82" name="Google Shape;1282;p70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3" name="Google Shape;1283;p70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70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70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86" name="Google Shape;1286;p70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287" name="Google Shape;1287;p70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8" name="Google Shape;1288;p70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70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0" name="Google Shape;1290;p70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1" name="Google Shape;1291;p70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2" name="Google Shape;1292;p70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3" name="Google Shape;1293;p70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94" name="Google Shape;1294;p70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5" name="Google Shape;1295;p70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70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70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8" name="Google Shape;1298;p70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299" name="Google Shape;1299;p70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0" name="Google Shape;1300;p70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1" name="Google Shape;1301;p70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2" name="Google Shape;1302;p70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3" name="Google Shape;1303;p70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4" name="Google Shape;1304;p70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5" name="Google Shape;1305;p70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6" name="Google Shape;1306;p70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70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70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9" name="Google Shape;1309;p70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310" name="Google Shape;1310;p70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1" name="Google Shape;1311;p70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70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3" name="Google Shape;1313;p70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4" name="Google Shape;1314;p70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5" name="Google Shape;1315;p70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6" name="Google Shape;1316;p70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7" name="Google Shape;1317;p70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8" name="Google Shape;1318;p70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9" name="Google Shape;1319;p70"/>
          <p:cNvCxnSpPr/>
          <p:nvPr/>
        </p:nvCxnSpPr>
        <p:spPr>
          <a:xfrm rot="10800000" flipH="1">
            <a:off x="5571250" y="2910650"/>
            <a:ext cx="899400" cy="5220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0" name="Google Shape;1320;p70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1" name="Google Shape;1321;p70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2" name="Google Shape;1322;p70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3" name="Google Shape;1323;p70"/>
          <p:cNvSpPr/>
          <p:nvPr/>
        </p:nvSpPr>
        <p:spPr>
          <a:xfrm>
            <a:off x="3105175" y="2115438"/>
            <a:ext cx="1110781" cy="1957421"/>
          </a:xfrm>
          <a:custGeom>
            <a:avLst/>
            <a:gdLst/>
            <a:ahLst/>
            <a:cxnLst/>
            <a:rect l="l" t="t" r="r" b="b"/>
            <a:pathLst>
              <a:path w="54779" h="78984" extrusionOk="0">
                <a:moveTo>
                  <a:pt x="54779" y="0"/>
                </a:moveTo>
                <a:cubicBezTo>
                  <a:pt x="45649" y="4990"/>
                  <a:pt x="0" y="16773"/>
                  <a:pt x="0" y="29937"/>
                </a:cubicBezTo>
                <a:cubicBezTo>
                  <a:pt x="0" y="43101"/>
                  <a:pt x="45649" y="70810"/>
                  <a:pt x="54779" y="78984"/>
                </a:cubicBezTo>
              </a:path>
            </a:pathLst>
          </a:custGeom>
          <a:noFill/>
          <a:ln w="9525" cap="flat" cmpd="sng">
            <a:solidFill>
              <a:srgbClr val="365C8B"/>
            </a:solidFill>
            <a:prstDash val="solid"/>
            <a:round/>
            <a:headEnd type="stealth" w="med" len="med"/>
            <a:tailEnd type="stealth" w="med" len="med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329" name="Google Shape;1329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663900" cy="1937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then aims to update with the smallest number of changes.</a:t>
            </a:r>
            <a:endParaRPr/>
          </a:p>
        </p:txBody>
      </p:sp>
      <p:sp>
        <p:nvSpPr>
          <p:cNvPr id="1330" name="Google Shape;1330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331" name="Google Shape;1331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71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71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4" name="Google Shape;1334;p71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5" name="Google Shape;1335;p71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6" name="Google Shape;1336;p71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71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71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9" name="Google Shape;1339;p71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340" name="Google Shape;1340;p71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1" name="Google Shape;1341;p71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71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3" name="Google Shape;1343;p71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4" name="Google Shape;1344;p71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5" name="Google Shape;1345;p71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6" name="Google Shape;1346;p71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7" name="Google Shape;1347;p71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8" name="Google Shape;1348;p71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71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71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1" name="Google Shape;1351;p71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352" name="Google Shape;1352;p71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3" name="Google Shape;1353;p71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4" name="Google Shape;1354;p71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5" name="Google Shape;1355;p71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6" name="Google Shape;1356;p71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7" name="Google Shape;1357;p71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8" name="Google Shape;1358;p71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9" name="Google Shape;1359;p71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71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71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2" name="Google Shape;1362;p71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363" name="Google Shape;1363;p71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4" name="Google Shape;1364;p71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71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6" name="Google Shape;1366;p71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7" name="Google Shape;1367;p71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8" name="Google Shape;1368;p71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9" name="Google Shape;1369;p71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0" name="Google Shape;1370;p71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71" name="Google Shape;1371;p71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2" name="Google Shape;1372;p71"/>
          <p:cNvCxnSpPr/>
          <p:nvPr/>
        </p:nvCxnSpPr>
        <p:spPr>
          <a:xfrm rot="10800000" flipH="1">
            <a:off x="5571250" y="2910650"/>
            <a:ext cx="899400" cy="5220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3" name="Google Shape;1373;p71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4" name="Google Shape;1374;p71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5" name="Google Shape;1375;p71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6" name="Google Shape;1376;p71" descr="File:React-icon.sv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213" y="1286125"/>
            <a:ext cx="1820175" cy="12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Pros and Cons</a:t>
            </a:r>
            <a:endParaRPr/>
          </a:p>
        </p:txBody>
      </p:sp>
      <p:sp>
        <p:nvSpPr>
          <p:cNvPr id="1382" name="Google Shape;1382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383" name="Google Shape;1383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72"/>
          <p:cNvSpPr txBox="1"/>
          <p:nvPr/>
        </p:nvSpPr>
        <p:spPr>
          <a:xfrm>
            <a:off x="0" y="1268100"/>
            <a:ext cx="4837500" cy="3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Pros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Reusable components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UI updates in response to state change, reducing DOM manipulation code needed.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Can build applications on web, server, and native applications.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Simplifies our focus, we only care about how to render our app given data, not how to transform the DOM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Easier to learn and more popular than other front-end JavaScript libraries and frameworks.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5" name="Google Shape;1385;p72"/>
          <p:cNvSpPr/>
          <p:nvPr/>
        </p:nvSpPr>
        <p:spPr>
          <a:xfrm>
            <a:off x="5000125" y="835275"/>
            <a:ext cx="3869400" cy="3882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6" name="Google Shape;1386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0125" y="802001"/>
            <a:ext cx="1359000" cy="135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A9B7C0">
                <a:alpha val="63000"/>
              </a:srgbClr>
            </a:outerShdw>
          </a:effectLst>
        </p:spPr>
      </p:pic>
      <p:sp>
        <p:nvSpPr>
          <p:cNvPr id="1387" name="Google Shape;1387;p72"/>
          <p:cNvSpPr txBox="1"/>
          <p:nvPr/>
        </p:nvSpPr>
        <p:spPr>
          <a:xfrm>
            <a:off x="5319475" y="1268025"/>
            <a:ext cx="3364500" cy="3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Cons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React is a view library concerned with rendering user interfaces, </a:t>
            </a:r>
            <a:r>
              <a:rPr lang="en-US" sz="1200" dirty="0"/>
              <a:t>not a framework</a:t>
            </a:r>
            <a:r>
              <a:rPr lang="en" sz="1200" dirty="0"/>
              <a:t>. You have to pull in other libraries to accomplish things like HTTP requests.</a:t>
            </a:r>
            <a:endParaRPr sz="12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/>
              <a:t>Can</a:t>
            </a:r>
            <a:r>
              <a:rPr lang="en" sz="1200" dirty="0"/>
              <a:t> require more configuration than other libraries.</a:t>
            </a:r>
            <a:endParaRPr sz="1200" dirty="0"/>
          </a:p>
        </p:txBody>
      </p:sp>
      <p:sp>
        <p:nvSpPr>
          <p:cNvPr id="1388" name="Google Shape;1388;p72"/>
          <p:cNvSpPr/>
          <p:nvPr/>
        </p:nvSpPr>
        <p:spPr>
          <a:xfrm>
            <a:off x="474800" y="2167128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1</a:t>
            </a:r>
            <a:endParaRPr sz="900" b="1"/>
          </a:p>
        </p:txBody>
      </p:sp>
      <p:sp>
        <p:nvSpPr>
          <p:cNvPr id="1389" name="Google Shape;1389;p72"/>
          <p:cNvSpPr/>
          <p:nvPr/>
        </p:nvSpPr>
        <p:spPr>
          <a:xfrm>
            <a:off x="474800" y="2665308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2</a:t>
            </a:r>
            <a:endParaRPr sz="900" b="1"/>
          </a:p>
        </p:txBody>
      </p:sp>
      <p:sp>
        <p:nvSpPr>
          <p:cNvPr id="1390" name="Google Shape;1390;p72"/>
          <p:cNvSpPr/>
          <p:nvPr/>
        </p:nvSpPr>
        <p:spPr>
          <a:xfrm>
            <a:off x="474800" y="3304033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/>
              <a:t>3</a:t>
            </a:r>
            <a:endParaRPr sz="900" b="1" dirty="0"/>
          </a:p>
        </p:txBody>
      </p:sp>
      <p:sp>
        <p:nvSpPr>
          <p:cNvPr id="1391" name="Google Shape;1391;p72"/>
          <p:cNvSpPr/>
          <p:nvPr/>
        </p:nvSpPr>
        <p:spPr>
          <a:xfrm>
            <a:off x="474800" y="3933955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4</a:t>
            </a:r>
            <a:endParaRPr sz="900" b="1"/>
          </a:p>
        </p:txBody>
      </p:sp>
      <p:sp>
        <p:nvSpPr>
          <p:cNvPr id="1392" name="Google Shape;1392;p72"/>
          <p:cNvSpPr/>
          <p:nvPr/>
        </p:nvSpPr>
        <p:spPr>
          <a:xfrm>
            <a:off x="6064575" y="2372496"/>
            <a:ext cx="183000" cy="183000"/>
          </a:xfrm>
          <a:prstGeom prst="ellipse">
            <a:avLst/>
          </a:prstGeom>
          <a:solidFill>
            <a:srgbClr val="E66C2B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1</a:t>
            </a:r>
            <a:endParaRPr sz="900" b="1"/>
          </a:p>
        </p:txBody>
      </p:sp>
      <p:sp>
        <p:nvSpPr>
          <p:cNvPr id="1393" name="Google Shape;1393;p72"/>
          <p:cNvSpPr/>
          <p:nvPr/>
        </p:nvSpPr>
        <p:spPr>
          <a:xfrm>
            <a:off x="6064575" y="3287438"/>
            <a:ext cx="183000" cy="183000"/>
          </a:xfrm>
          <a:prstGeom prst="ellipse">
            <a:avLst/>
          </a:prstGeom>
          <a:solidFill>
            <a:srgbClr val="E66C2B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2</a:t>
            </a:r>
            <a:endParaRPr sz="900" b="1"/>
          </a:p>
        </p:txBody>
      </p:sp>
      <p:pic>
        <p:nvPicPr>
          <p:cNvPr id="1394" name="Google Shape;139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8100" y="603699"/>
            <a:ext cx="1359000" cy="135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A9B7C0">
                <a:alpha val="56000"/>
              </a:srgbClr>
            </a:outerShdw>
          </a:effectLst>
        </p:spPr>
      </p:pic>
      <p:sp>
        <p:nvSpPr>
          <p:cNvPr id="16" name="Google Shape;1391;p72">
            <a:extLst>
              <a:ext uri="{FF2B5EF4-FFF2-40B4-BE49-F238E27FC236}">
                <a16:creationId xmlns:a16="http://schemas.microsoft.com/office/drawing/2014/main" id="{643662D2-A8F6-4EEF-8366-B05352C458D8}"/>
              </a:ext>
            </a:extLst>
          </p:cNvPr>
          <p:cNvSpPr/>
          <p:nvPr/>
        </p:nvSpPr>
        <p:spPr>
          <a:xfrm>
            <a:off x="460025" y="4558776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/>
              <a:t>5</a:t>
            </a:r>
            <a:endParaRPr sz="9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React Is Magical!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1" name="Google Shape;1401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402" name="Google Shape;1402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3" name="Google Shape;1403;p73" descr="File:React-icon.sv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875" y="3513925"/>
            <a:ext cx="2199501" cy="15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Tools: webpack</a:t>
            </a:r>
            <a:endParaRPr/>
          </a:p>
        </p:txBody>
      </p:sp>
      <p:sp>
        <p:nvSpPr>
          <p:cNvPr id="1409" name="Google Shape;1409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410" name="Google Shape;1410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74"/>
          <p:cNvSpPr txBox="1">
            <a:spLocks noGrp="1"/>
          </p:cNvSpPr>
          <p:nvPr>
            <p:ph type="title"/>
          </p:nvPr>
        </p:nvSpPr>
        <p:spPr>
          <a:xfrm>
            <a:off x="1790025" y="1317075"/>
            <a:ext cx="6524100" cy="24309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Webpack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lets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modularize front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-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end code the same way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do in Node with CommonJS modules (require, module.exports).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ebpack also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lets you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apply various transformations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on your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assets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via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plugins.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12" name="Google Shape;141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17" y="893000"/>
            <a:ext cx="1399925" cy="15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57"/>
          <p:cNvSpPr/>
          <p:nvPr/>
        </p:nvSpPr>
        <p:spPr>
          <a:xfrm>
            <a:off x="-12300" y="-4776"/>
            <a:ext cx="9156300" cy="5280487"/>
          </a:xfrm>
          <a:prstGeom prst="rect">
            <a:avLst/>
          </a:prstGeom>
          <a:solidFill>
            <a:srgbClr val="EEFF41">
              <a:alpha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53" name="Google Shape;1053;p57"/>
          <p:cNvSpPr txBox="1"/>
          <p:nvPr/>
        </p:nvSpPr>
        <p:spPr>
          <a:xfrm>
            <a:off x="48766" y="4293803"/>
            <a:ext cx="8973313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React is one of the most powerful, in-demand front-end JavaScript libraries available today.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4" name="Google Shape;1054;p57" descr="File:React-icon.sv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254" y="877922"/>
            <a:ext cx="3146451" cy="22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react js funny">
            <a:extLst>
              <a:ext uri="{FF2B5EF4-FFF2-40B4-BE49-F238E27FC236}">
                <a16:creationId xmlns:a16="http://schemas.microsoft.com/office/drawing/2014/main" id="{0394B92C-7915-4D82-AF90-90F5EE2D2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979" y="5186637"/>
            <a:ext cx="3411792" cy="227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t image">
            <a:extLst>
              <a:ext uri="{FF2B5EF4-FFF2-40B4-BE49-F238E27FC236}">
                <a16:creationId xmlns:a16="http://schemas.microsoft.com/office/drawing/2014/main" id="{1103214A-27D2-462F-9936-BFC82E5D5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44" y="5226701"/>
            <a:ext cx="33353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F6195F1-8989-4A6B-8874-01257A419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150" y="-14447"/>
            <a:ext cx="5548177" cy="438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75A907-2DCD-4A09-8926-644FCB190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589" y="-17626"/>
            <a:ext cx="6412411" cy="43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Babel Is a JavaScript Compiler</a:t>
            </a:r>
            <a:endParaRPr/>
          </a:p>
        </p:txBody>
      </p:sp>
      <p:sp>
        <p:nvSpPr>
          <p:cNvPr id="1418" name="Google Shape;1418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419" name="Google Shape;1419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75"/>
          <p:cNvSpPr txBox="1">
            <a:spLocks noGrp="1"/>
          </p:cNvSpPr>
          <p:nvPr>
            <p:ph type="title"/>
          </p:nvPr>
        </p:nvSpPr>
        <p:spPr>
          <a:xfrm>
            <a:off x="1790025" y="1926675"/>
            <a:ext cx="6817800" cy="24309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Babel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lets you transpile next-generation JavaScript (ES6, ES7, ES8) into ES5 JavaScript that most browsers understand.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21" name="Google Shape;142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17" y="1502600"/>
            <a:ext cx="1399925" cy="15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428" name="Google Shape;1428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76"/>
          <p:cNvSpPr txBox="1"/>
          <p:nvPr/>
        </p:nvSpPr>
        <p:spPr>
          <a:xfrm>
            <a:off x="475825" y="791775"/>
            <a:ext cx="52002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Can’t I just use </a:t>
            </a:r>
            <a:b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lang="en" sz="4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CDN</a:t>
            </a: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for </a:t>
            </a:r>
            <a:b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all of this?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Google Shape;1434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436" name="Google Shape;1436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77"/>
          <p:cNvSpPr txBox="1"/>
          <p:nvPr/>
        </p:nvSpPr>
        <p:spPr>
          <a:xfrm>
            <a:off x="1903300" y="3001000"/>
            <a:ext cx="78060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You could, but it’d </a:t>
            </a:r>
            <a:b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be </a:t>
            </a:r>
            <a:r>
              <a:rPr lang="en" sz="4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SUPER</a:t>
            </a: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slow.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7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Activity: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 Installation + Documentation Research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44" name="Google Shape;1444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445" name="Google Shape;1445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451" name="Google Shape;1451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60" name="Google Shape;1060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58"/>
          <p:cNvSpPr txBox="1"/>
          <p:nvPr/>
        </p:nvSpPr>
        <p:spPr>
          <a:xfrm>
            <a:off x="2954425" y="1621475"/>
            <a:ext cx="5349900" cy="21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Just about every popular UI library that came after React borrows from it.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Libraries are like fads that come and go, but the ideas introduced by React appear to be here to stay.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2" name="Google Shape;1062;p58" descr="File:React-icon.sv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22" y="1621475"/>
            <a:ext cx="2688056" cy="19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React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69" name="Google Shape;10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is:</a:t>
            </a:r>
            <a:endParaRPr/>
          </a:p>
        </p:txBody>
      </p:sp>
      <p:sp>
        <p:nvSpPr>
          <p:cNvPr id="1071" name="Google Shape;1071;p59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59"/>
          <p:cNvSpPr txBox="1">
            <a:spLocks noGrp="1"/>
          </p:cNvSpPr>
          <p:nvPr>
            <p:ph type="subTitle" idx="1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An open-source JavaScript library developed by Facebook for developing UIs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59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59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Developed to build large apps with rapidly changing data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59"/>
          <p:cNvSpPr txBox="1">
            <a:spLocks noGrp="1"/>
          </p:cNvSpPr>
          <p:nvPr>
            <p:ph type="subTitle" idx="3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Component-based: UI elements are broken into self-contained components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7" name="Google Shape;1077;p59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59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59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9037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Facebook's UI Complexities</a:t>
            </a:r>
            <a:endParaRPr/>
          </a:p>
        </p:txBody>
      </p:sp>
      <p:sp>
        <p:nvSpPr>
          <p:cNvPr id="1085" name="Google Shape;1085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buzzes with interactive options, live-updating data, and tightly interacting elements. This poses a challenge to simple DOM. </a:t>
            </a:r>
            <a:endParaRPr/>
          </a:p>
        </p:txBody>
      </p:sp>
      <p:sp>
        <p:nvSpPr>
          <p:cNvPr id="1086" name="Google Shape;1086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87" name="Google Shape;1087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8" name="Google Shape;10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25" y="1479800"/>
            <a:ext cx="4890450" cy="309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Components</a:t>
            </a:r>
            <a:endParaRPr/>
          </a:p>
        </p:txBody>
      </p:sp>
      <p:sp>
        <p:nvSpPr>
          <p:cNvPr id="1094" name="Google Shape;1094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React, UI elements are broken down into reusable components.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sub-component behaves in a way that it is fully contained.</a:t>
            </a:r>
            <a:endParaRPr/>
          </a:p>
        </p:txBody>
      </p:sp>
      <p:sp>
        <p:nvSpPr>
          <p:cNvPr id="1095" name="Google Shape;1095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96" name="Google Shape;1096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7" name="Google Shape;10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463" y="1412700"/>
            <a:ext cx="5314326" cy="34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Power of Components</a:t>
            </a:r>
            <a:endParaRPr/>
          </a:p>
        </p:txBody>
      </p:sp>
      <p:sp>
        <p:nvSpPr>
          <p:cNvPr id="1103" name="Google Shape;1103;p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separate UI elements into components?</a:t>
            </a:r>
            <a:endParaRPr/>
          </a:p>
        </p:txBody>
      </p:sp>
      <p:sp>
        <p:nvSpPr>
          <p:cNvPr id="1104" name="Google Shape;1104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05" name="Google Shape;1105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6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Logically decompose a UI into unique parts</a:t>
            </a:r>
            <a:endParaRPr sz="1800"/>
          </a:p>
        </p:txBody>
      </p:sp>
      <p:sp>
        <p:nvSpPr>
          <p:cNvPr id="1107" name="Google Shape;1107;p6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Easily reuse these parts without re-coding</a:t>
            </a:r>
            <a:endParaRPr sz="1800"/>
          </a:p>
        </p:txBody>
      </p:sp>
      <p:sp>
        <p:nvSpPr>
          <p:cNvPr id="1108" name="Google Shape;1108;p6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Easier to test</a:t>
            </a:r>
            <a:endParaRPr sz="1800"/>
          </a:p>
        </p:txBody>
      </p:sp>
      <p:sp>
        <p:nvSpPr>
          <p:cNvPr id="1109" name="Google Shape;1109;p6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Helps you find bugs and saves time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6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Data-Shifting Applications</a:t>
            </a:r>
            <a:endParaRPr/>
          </a:p>
        </p:txBody>
      </p:sp>
      <p:sp>
        <p:nvSpPr>
          <p:cNvPr id="1115" name="Google Shape;1115;p63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16" name="Google Shape;1116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This Different Than jQuery?</a:t>
            </a:r>
            <a:endParaRPr/>
          </a:p>
        </p:txBody>
      </p:sp>
      <p:sp>
        <p:nvSpPr>
          <p:cNvPr id="1123" name="Google Shape;1123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24" name="Google Shape;1124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903500" cy="38949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jQuery, the application’s state and </a:t>
            </a:r>
            <a:br>
              <a:rPr lang="en"/>
            </a:br>
            <a:r>
              <a:rPr lang="en"/>
              <a:t>UI are updated independently of each 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React, whenever the application’s state changes, the DOM updates to reflect it.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React, the UI is a pure function of the application’s state.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" name="Google Shape;112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075" y="792575"/>
            <a:ext cx="3935700" cy="366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765</Words>
  <Application>Microsoft Office PowerPoint</Application>
  <PresentationFormat>On-screen Show (16:9)</PresentationFormat>
  <Paragraphs>149</Paragraphs>
  <Slides>25</Slides>
  <Notes>25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Roboto Medium</vt:lpstr>
      <vt:lpstr>Amatic SC</vt:lpstr>
      <vt:lpstr>Roboto Light</vt:lpstr>
      <vt:lpstr>Arial</vt:lpstr>
      <vt:lpstr>Inconsolata</vt:lpstr>
      <vt:lpstr>Roboto Thin</vt:lpstr>
      <vt:lpstr>Roboto</vt:lpstr>
      <vt:lpstr>Simple Light</vt:lpstr>
      <vt:lpstr>Lesson 19.1</vt:lpstr>
      <vt:lpstr>PowerPoint Presentation</vt:lpstr>
      <vt:lpstr>PowerPoint Presentation</vt:lpstr>
      <vt:lpstr>React </vt:lpstr>
      <vt:lpstr>Facebook's UI Complexities</vt:lpstr>
      <vt:lpstr>The Concept of Components</vt:lpstr>
      <vt:lpstr>The Power of Components</vt:lpstr>
      <vt:lpstr>Data-Shifting Applications</vt:lpstr>
      <vt:lpstr>How Is This Different Than jQuery?</vt:lpstr>
      <vt:lpstr>Rapid Data Changes: Option #1 jQuery</vt:lpstr>
      <vt:lpstr>Rapid Data Changes: Option #2 React</vt:lpstr>
      <vt:lpstr>Virtual DOM</vt:lpstr>
      <vt:lpstr>Document Object Model (DOM)</vt:lpstr>
      <vt:lpstr>Document Object Model (DOM)</vt:lpstr>
      <vt:lpstr>Document Object Model (DOM)</vt:lpstr>
      <vt:lpstr>Document Object Model (DOM)</vt:lpstr>
      <vt:lpstr>React Pros and Cons</vt:lpstr>
      <vt:lpstr>React Is Magical!</vt:lpstr>
      <vt:lpstr>Tools: webpack</vt:lpstr>
      <vt:lpstr>Babel Is a JavaScript Compiler</vt:lpstr>
      <vt:lpstr>PowerPoint Presentation</vt:lpstr>
      <vt:lpstr>PowerPoint Presentation</vt:lpstr>
      <vt:lpstr>Activity: Installation + Documentation Research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19.1</dc:title>
  <cp:lastModifiedBy>Spencer Shadley</cp:lastModifiedBy>
  <cp:revision>11</cp:revision>
  <dcterms:modified xsi:type="dcterms:W3CDTF">2020-04-01T00:11:50Z</dcterms:modified>
</cp:coreProperties>
</file>